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300" r:id="rId2"/>
    <p:sldId id="277" r:id="rId3"/>
    <p:sldId id="278" r:id="rId4"/>
    <p:sldId id="279" r:id="rId5"/>
    <p:sldId id="281" r:id="rId6"/>
    <p:sldId id="282" r:id="rId7"/>
    <p:sldId id="283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286" r:id="rId21"/>
    <p:sldId id="262" r:id="rId22"/>
    <p:sldId id="285" r:id="rId23"/>
    <p:sldId id="302" r:id="rId24"/>
    <p:sldId id="304" r:id="rId25"/>
    <p:sldId id="274" r:id="rId26"/>
    <p:sldId id="303" r:id="rId27"/>
  </p:sldIdLst>
  <p:sldSz cx="9144000" cy="6858000" type="screen4x3"/>
  <p:notesSz cx="7010400" cy="11125200"/>
  <p:defaultTextStyle>
    <a:defPPr>
      <a:defRPr lang="es-ES_trad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464"/>
    <a:srgbClr val="43434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95" autoAdjust="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5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55626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55626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6C3A1A-E281-4B43-B92F-8EFA9FF3C401}" type="datetimeFigureOut">
              <a:rPr lang="es-CL" smtClean="0"/>
              <a:pPr/>
              <a:t>24-09-2013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833438"/>
            <a:ext cx="5562600" cy="4171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5284470"/>
            <a:ext cx="5608320" cy="500634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10567010"/>
            <a:ext cx="3037840" cy="55626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10567010"/>
            <a:ext cx="3037840" cy="55626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24C3B6F-574B-4AFB-86A1-08624FDB52D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="" xmlns:p14="http://schemas.microsoft.com/office/powerpoint/2010/main" val="60241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55FDB-7486-4131-AD00-750848ABBE1D}" type="slidenum">
              <a:rPr lang="es-ES_tradnl" smtClean="0"/>
              <a:pPr>
                <a:defRPr/>
              </a:pPr>
              <a:t>2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55FDB-7486-4131-AD00-750848ABBE1D}" type="slidenum">
              <a:rPr lang="es-ES_tradnl" smtClean="0"/>
              <a:pPr>
                <a:defRPr/>
              </a:pPr>
              <a:t>3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55FDB-7486-4131-AD00-750848ABBE1D}" type="slidenum">
              <a:rPr lang="es-ES_tradnl" smtClean="0"/>
              <a:pPr>
                <a:defRPr/>
              </a:pPr>
              <a:t>4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55FDB-7486-4131-AD00-750848ABBE1D}" type="slidenum">
              <a:rPr lang="es-ES_tradnl" smtClean="0"/>
              <a:pPr>
                <a:defRPr/>
              </a:pPr>
              <a:t>5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55FDB-7486-4131-AD00-750848ABBE1D}" type="slidenum">
              <a:rPr lang="es-ES_tradnl" smtClean="0"/>
              <a:pPr>
                <a:defRPr/>
              </a:pPr>
              <a:t>6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55FDB-7486-4131-AD00-750848ABBE1D}" type="slidenum">
              <a:rPr lang="es-ES_tradnl" smtClean="0"/>
              <a:pPr>
                <a:defRPr/>
              </a:pPr>
              <a:t>7</a:t>
            </a:fld>
            <a:endParaRPr lang="es-ES_tradn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6D6061-FA3E-4FF6-86C3-BD167AC37837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99D50-3D91-4E1B-ACC2-871956852738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198286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E11057-C99C-481A-A8EB-E194350F50E2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39738-CB6A-4C44-9373-844937207182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23316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90CFD0-E14E-4A3C-A352-4BE4C99E546C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2F2FE-923F-469C-ACE5-933D568F28C0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95096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98F2F0-26A5-4818-B640-346EDEE3F654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37CCB-F463-4C93-8785-882C47EADC9C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1196851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C20D7E-8797-4840-A585-3FFFBA12A98A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D6068-5ADF-402C-8C6A-50DA77A802B1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8627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7D26B6-7B77-4FD0-BEBF-A990D0C4A1E3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7DB34-68DA-4FF8-AAED-A7B9E94E886E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1520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080A74-64EB-4317-B6C7-D3CD479C6B35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3BAA6-391F-4B89-B90E-4E3F590B2238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164467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34C7E6-CA3E-47FA-AA7D-B5152DB24933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B0784-8FDA-4316-AA2A-FE4901E548C2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407988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462856-D0C1-4EF7-9596-67314CD055B0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BF7FD-8AB5-416C-B57C-B893C6AA433B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7191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1D01B9-59A9-4C70-9537-CCEF310C7E52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05EE-6711-4968-9F43-E73A819C47A3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83617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56C1F-3135-4FD1-9B8E-5D936199BB64}" type="datetime1">
              <a:rPr lang="es-ES_tradnl"/>
              <a:pPr/>
              <a:t>24/09/2013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7F99E-A8F1-4F00-B558-58D349AF7306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7565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2" charset="0"/>
              </a:defRPr>
            </a:lvl1pPr>
          </a:lstStyle>
          <a:p>
            <a:fld id="{53A9A8C2-2681-4175-8CEE-00C335295F6B}" type="datetime1">
              <a:rPr lang="es-ES_tradnl" smtClean="0">
                <a:ea typeface="ＭＳ Ｐゴシック" pitchFamily="-102" charset="-128"/>
              </a:rPr>
              <a:pPr/>
              <a:t>24/09/2013</a:t>
            </a:fld>
            <a:endParaRPr lang="es-ES_tradnl" smtClean="0">
              <a:ea typeface="ＭＳ Ｐゴシック" pitchFamily="-102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2" charset="0"/>
              </a:defRPr>
            </a:lvl1pPr>
          </a:lstStyle>
          <a:p>
            <a:endParaRPr lang="es-ES" smtClean="0">
              <a:ea typeface="ＭＳ Ｐゴシック" pitchFamily="-102" charset="-128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2" charset="0"/>
              </a:defRPr>
            </a:lvl1pPr>
          </a:lstStyle>
          <a:p>
            <a:fld id="{0400B826-A634-4BB0-A659-A5055823D7A4}" type="slidenum">
              <a:rPr lang="es-ES_tradnl" smtClean="0">
                <a:ea typeface="ＭＳ Ｐゴシック" pitchFamily="-102" charset="-128"/>
              </a:rPr>
              <a:pPr/>
              <a:t>‹Nº›</a:t>
            </a:fld>
            <a:endParaRPr lang="es-ES_tradnl" smtClean="0">
              <a:ea typeface="ＭＳ Ｐゴシック" pitchFamily="-102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85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7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Dctos/Resol1504AFT.pdf" TargetMode="External"/><Relationship Id="rId5" Type="http://schemas.openxmlformats.org/officeDocument/2006/relationships/hyperlink" Target="Dctos/Rex331.pdf" TargetMode="External"/><Relationship Id="rId4" Type="http://schemas.openxmlformats.org/officeDocument/2006/relationships/hyperlink" Target="Dctos/Resol%20117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7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7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7" Type="http://schemas.openxmlformats.org/officeDocument/2006/relationships/image" Target="../media/image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7" Type="http://schemas.openxmlformats.org/officeDocument/2006/relationships/image" Target="../media/image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7" Type="http://schemas.openxmlformats.org/officeDocument/2006/relationships/image" Target="../media/image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7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7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Dctos/Resol%20117.pdf" TargetMode="External"/><Relationship Id="rId7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Dctos/Resol1504AFT.pdf" TargetMode="External"/><Relationship Id="rId4" Type="http://schemas.openxmlformats.org/officeDocument/2006/relationships/hyperlink" Target="Dctos/Rex331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fondo1280x1024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CuadroTexto 7"/>
          <p:cNvSpPr txBox="1">
            <a:spLocks noChangeArrowheads="1"/>
          </p:cNvSpPr>
          <p:nvPr/>
        </p:nvSpPr>
        <p:spPr bwMode="auto">
          <a:xfrm>
            <a:off x="1066800" y="59492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s-ES_tradnl" sz="1200" dirty="0">
                <a:solidFill>
                  <a:schemeClr val="bg1"/>
                </a:solidFill>
                <a:latin typeface="Arial Narrow" pitchFamily="34" charset="0"/>
                <a:ea typeface="MS PGothic"/>
                <a:cs typeface="MS PGothic"/>
              </a:rPr>
              <a:t>CONTRALORÍA GENERAL DE LA REPÚBLICA</a:t>
            </a:r>
          </a:p>
          <a:p>
            <a:pPr defTabSz="457200"/>
            <a:endParaRPr lang="es-ES_tradnl" sz="1200" dirty="0">
              <a:solidFill>
                <a:schemeClr val="bg1"/>
              </a:solidFill>
              <a:latin typeface="Arial Narrow" pitchFamily="34" charset="0"/>
              <a:ea typeface="MS PGothic"/>
              <a:cs typeface="MS PGothic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1117600" y="6271543"/>
            <a:ext cx="28733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1404938" y="6271543"/>
            <a:ext cx="287337" cy="287337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1692275" y="6271543"/>
            <a:ext cx="287338" cy="287337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2060" name="Rectangle 5"/>
          <p:cNvSpPr>
            <a:spLocks noChangeArrowheads="1"/>
          </p:cNvSpPr>
          <p:nvPr/>
        </p:nvSpPr>
        <p:spPr bwMode="auto">
          <a:xfrm flipV="1">
            <a:off x="0" y="4437112"/>
            <a:ext cx="9180512" cy="72008"/>
          </a:xfrm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s-ES">
              <a:ea typeface="MS PGothic"/>
              <a:cs typeface="MS PGothic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 flipV="1">
            <a:off x="-5471" y="2420888"/>
            <a:ext cx="9144000" cy="1926704"/>
          </a:xfrm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s-ES">
              <a:ea typeface="MS PGothic"/>
              <a:cs typeface="MS PGothic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116632" y="2420889"/>
            <a:ext cx="7199784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r>
              <a:rPr lang="es-ES_trad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MS PGothic"/>
                <a:cs typeface="MS PGothic"/>
              </a:rPr>
              <a:t>Control fiscal y gobernanza: </a:t>
            </a:r>
            <a:br>
              <a:rPr lang="es-ES_trad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MS PGothic"/>
                <a:cs typeface="MS PGothic"/>
              </a:rPr>
            </a:br>
            <a:r>
              <a:rPr lang="es-ES_trad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MS PGothic"/>
                <a:cs typeface="MS PGothic"/>
              </a:rPr>
              <a:t>nuevas claves en viejos roles </a:t>
            </a:r>
          </a:p>
        </p:txBody>
      </p:sp>
      <p:sp>
        <p:nvSpPr>
          <p:cNvPr id="14" name="2 Subtítulo"/>
          <p:cNvSpPr txBox="1">
            <a:spLocks/>
          </p:cNvSpPr>
          <p:nvPr/>
        </p:nvSpPr>
        <p:spPr>
          <a:xfrm>
            <a:off x="1115616" y="548680"/>
            <a:ext cx="6400800" cy="6976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700" b="1" dirty="0" smtClean="0">
                <a:solidFill>
                  <a:schemeClr val="bg1"/>
                </a:solidFill>
              </a:rPr>
              <a:t>IV CONFERENCIA ANTICORRUPCIÓN</a:t>
            </a:r>
            <a:endParaRPr lang="es-CL" sz="17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CL" sz="1700" dirty="0" smtClean="0">
                <a:solidFill>
                  <a:schemeClr val="bg1"/>
                </a:solidFill>
              </a:rPr>
              <a:t>Lima, 25-26 de septiembre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15616" y="37187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Ramiro Mendoza </a:t>
            </a:r>
            <a:r>
              <a:rPr lang="en-GB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Zúñiga</a:t>
            </a:r>
            <a:endParaRPr lang="en-GB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Contralor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General de la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República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Chile</a:t>
            </a:r>
          </a:p>
          <a:p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Secretario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Ejecutivo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OLACEFS</a:t>
            </a:r>
          </a:p>
        </p:txBody>
      </p:sp>
    </p:spTree>
    <p:extLst>
      <p:ext uri="{BB962C8B-B14F-4D97-AF65-F5344CB8AC3E}">
        <p14:creationId xmlns="" xmlns:p14="http://schemas.microsoft.com/office/powerpoint/2010/main" val="109392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064500" cy="51117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7070423" y="159048"/>
            <a:ext cx="1640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Perú 2013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5129" name="2 Marcador de contenido"/>
          <p:cNvSpPr txBox="1">
            <a:spLocks/>
          </p:cNvSpPr>
          <p:nvPr/>
        </p:nvSpPr>
        <p:spPr bwMode="auto">
          <a:xfrm>
            <a:off x="6588125" y="5805488"/>
            <a:ext cx="18716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27 de julio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5130" name="Rectángulo 11"/>
          <p:cNvSpPr>
            <a:spLocks noChangeArrowheads="1"/>
          </p:cNvSpPr>
          <p:nvPr/>
        </p:nvSpPr>
        <p:spPr bwMode="auto">
          <a:xfrm>
            <a:off x="1331913" y="620713"/>
            <a:ext cx="2146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600">
                <a:solidFill>
                  <a:srgbClr val="7F7F7F"/>
                </a:solidFill>
              </a:rPr>
              <a:t>Día nacional del Perú</a:t>
            </a:r>
            <a:endParaRPr lang="es-ES" sz="1600">
              <a:solidFill>
                <a:srgbClr val="7F7F7F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1196752"/>
            <a:ext cx="6630888" cy="435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135937" cy="53276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7179957" y="159048"/>
            <a:ext cx="1640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Perú 2013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6153" name="2 Marcador de contenido"/>
          <p:cNvSpPr txBox="1">
            <a:spLocks/>
          </p:cNvSpPr>
          <p:nvPr/>
        </p:nvSpPr>
        <p:spPr bwMode="auto">
          <a:xfrm>
            <a:off x="6659563" y="5661025"/>
            <a:ext cx="18732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27 de julio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6154" name="Rectángulo 11"/>
          <p:cNvSpPr>
            <a:spLocks noChangeArrowheads="1"/>
          </p:cNvSpPr>
          <p:nvPr/>
        </p:nvSpPr>
        <p:spPr bwMode="auto">
          <a:xfrm>
            <a:off x="1331913" y="620713"/>
            <a:ext cx="2146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600">
                <a:solidFill>
                  <a:srgbClr val="7F7F7F"/>
                </a:solidFill>
              </a:rPr>
              <a:t>Día nacional del Perú</a:t>
            </a:r>
            <a:endParaRPr lang="es-ES" sz="1600">
              <a:solidFill>
                <a:srgbClr val="7F7F7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8086" y="1340768"/>
            <a:ext cx="4854033" cy="2685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2950866"/>
            <a:ext cx="4674096" cy="2586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135937" cy="53276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008436" y="159048"/>
            <a:ext cx="18117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Brasil 2013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1360488" y="620713"/>
            <a:ext cx="105092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Protestas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1268760"/>
            <a:ext cx="6523238" cy="4305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79" name="2 Marcador de contenido"/>
          <p:cNvSpPr txBox="1">
            <a:spLocks/>
          </p:cNvSpPr>
          <p:nvPr/>
        </p:nvSpPr>
        <p:spPr bwMode="auto">
          <a:xfrm>
            <a:off x="6659563" y="5876925"/>
            <a:ext cx="18732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20 de junio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135937" cy="53276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052736"/>
            <a:ext cx="7200800" cy="475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7008436" y="159048"/>
            <a:ext cx="18117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Brasil 2013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3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4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5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6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202" name="2 Marcador de contenido"/>
          <p:cNvSpPr txBox="1">
            <a:spLocks/>
          </p:cNvSpPr>
          <p:nvPr/>
        </p:nvSpPr>
        <p:spPr bwMode="auto">
          <a:xfrm>
            <a:off x="6659563" y="5876925"/>
            <a:ext cx="18732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20 de junio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331913" y="620713"/>
            <a:ext cx="105092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Protestas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1196752"/>
            <a:ext cx="3273215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135937" cy="53276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6659563" y="159048"/>
            <a:ext cx="2050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err="1">
                <a:solidFill>
                  <a:srgbClr val="808080"/>
                </a:solidFill>
                <a:cs typeface="Arial" charset="0"/>
              </a:rPr>
              <a:t>Espa</a:t>
            </a:r>
            <a:r>
              <a:rPr lang="es-ES_tradnl" sz="2400" b="1" dirty="0">
                <a:solidFill>
                  <a:srgbClr val="808080"/>
                </a:solidFill>
              </a:rPr>
              <a:t>ñ</a:t>
            </a:r>
            <a:r>
              <a:rPr lang="es-CL" sz="2400" b="1" dirty="0" smtClean="0">
                <a:solidFill>
                  <a:srgbClr val="808080"/>
                </a:solidFill>
                <a:cs typeface="Arial" charset="0"/>
              </a:rPr>
              <a:t>a 2013</a:t>
            </a:r>
            <a:endParaRPr lang="es-CL" sz="2400" b="1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9225" name="2 Marcador de contenido"/>
          <p:cNvSpPr txBox="1">
            <a:spLocks/>
          </p:cNvSpPr>
          <p:nvPr/>
        </p:nvSpPr>
        <p:spPr bwMode="auto">
          <a:xfrm>
            <a:off x="6372225" y="5805488"/>
            <a:ext cx="18716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23 de abril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1196752"/>
            <a:ext cx="399644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2420888"/>
            <a:ext cx="4008107" cy="300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228" name="Rectángulo 5"/>
          <p:cNvSpPr>
            <a:spLocks noChangeArrowheads="1"/>
          </p:cNvSpPr>
          <p:nvPr/>
        </p:nvSpPr>
        <p:spPr bwMode="auto">
          <a:xfrm>
            <a:off x="4127500" y="3244850"/>
            <a:ext cx="889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Zúñiga</a:t>
            </a:r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135937" cy="53276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248" name="2 Marcador de contenido"/>
          <p:cNvSpPr txBox="1">
            <a:spLocks/>
          </p:cNvSpPr>
          <p:nvPr/>
        </p:nvSpPr>
        <p:spPr bwMode="auto">
          <a:xfrm>
            <a:off x="900113" y="4508500"/>
            <a:ext cx="18716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30 de julio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10249" name="Rectángulo 11"/>
          <p:cNvSpPr>
            <a:spLocks noChangeArrowheads="1"/>
          </p:cNvSpPr>
          <p:nvPr/>
        </p:nvSpPr>
        <p:spPr bwMode="auto">
          <a:xfrm>
            <a:off x="1320800" y="620713"/>
            <a:ext cx="2819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600">
                <a:solidFill>
                  <a:srgbClr val="7F7F7F"/>
                </a:solidFill>
              </a:rPr>
              <a:t>Exigen dimisión del gobierno</a:t>
            </a:r>
            <a:endParaRPr lang="es-ES" sz="1600">
              <a:solidFill>
                <a:srgbClr val="7F7F7F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1052736"/>
            <a:ext cx="404770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3212976"/>
            <a:ext cx="4527746" cy="2637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52" name="2 Marcador de contenido"/>
          <p:cNvSpPr txBox="1">
            <a:spLocks/>
          </p:cNvSpPr>
          <p:nvPr/>
        </p:nvSpPr>
        <p:spPr bwMode="auto">
          <a:xfrm>
            <a:off x="6084888" y="5876925"/>
            <a:ext cx="24479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25 de febrero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10253" name="Text Box 2"/>
          <p:cNvSpPr txBox="1">
            <a:spLocks noChangeArrowheads="1"/>
          </p:cNvSpPr>
          <p:nvPr/>
        </p:nvSpPr>
        <p:spPr bwMode="auto">
          <a:xfrm>
            <a:off x="6570907" y="159048"/>
            <a:ext cx="2050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err="1">
                <a:solidFill>
                  <a:srgbClr val="808080"/>
                </a:solidFill>
                <a:cs typeface="Arial" charset="0"/>
              </a:rPr>
              <a:t>Espa</a:t>
            </a:r>
            <a:r>
              <a:rPr lang="es-ES_tradnl" sz="2400" b="1" dirty="0">
                <a:solidFill>
                  <a:srgbClr val="808080"/>
                </a:solidFill>
              </a:rPr>
              <a:t>ñ</a:t>
            </a:r>
            <a:r>
              <a:rPr lang="es-CL" sz="2400" b="1" dirty="0" smtClean="0">
                <a:solidFill>
                  <a:srgbClr val="808080"/>
                </a:solidFill>
                <a:cs typeface="Arial" charset="0"/>
              </a:rPr>
              <a:t>a 2013</a:t>
            </a:r>
            <a:endParaRPr lang="es-CL" sz="2400" b="1" dirty="0">
              <a:solidFill>
                <a:srgbClr val="808080"/>
              </a:solidFill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135937" cy="53276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6463415" y="159048"/>
            <a:ext cx="23567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Colombia 2013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273" name="2 Marcador de contenido"/>
          <p:cNvSpPr txBox="1">
            <a:spLocks/>
          </p:cNvSpPr>
          <p:nvPr/>
        </p:nvSpPr>
        <p:spPr bwMode="auto">
          <a:xfrm>
            <a:off x="6300788" y="5445125"/>
            <a:ext cx="22320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28 de agosto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980728"/>
            <a:ext cx="5040560" cy="3414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2924944"/>
            <a:ext cx="333811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135937" cy="53276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6227763" y="159048"/>
            <a:ext cx="23567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Colombia 2013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2297" name="2 Marcador de contenido"/>
          <p:cNvSpPr txBox="1">
            <a:spLocks/>
          </p:cNvSpPr>
          <p:nvPr/>
        </p:nvSpPr>
        <p:spPr bwMode="auto">
          <a:xfrm>
            <a:off x="6300788" y="5445125"/>
            <a:ext cx="22320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28 de agosto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2276872"/>
            <a:ext cx="5224636" cy="315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196752"/>
            <a:ext cx="4559400" cy="298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135937" cy="53276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6551655" y="159048"/>
            <a:ext cx="1999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México 2013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3321" name="2 Marcador de contenido"/>
          <p:cNvSpPr txBox="1">
            <a:spLocks/>
          </p:cNvSpPr>
          <p:nvPr/>
        </p:nvSpPr>
        <p:spPr bwMode="auto">
          <a:xfrm>
            <a:off x="5580063" y="5445125"/>
            <a:ext cx="29527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12 de septiembre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1268760"/>
            <a:ext cx="4699000" cy="351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ángulo 12"/>
          <p:cNvSpPr/>
          <p:nvPr/>
        </p:nvSpPr>
        <p:spPr>
          <a:xfrm>
            <a:off x="1336675" y="620713"/>
            <a:ext cx="3595688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Protestas contra la reforma educativa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7576" y="2348880"/>
            <a:ext cx="3833344" cy="2869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135937" cy="532765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6671799" y="159048"/>
            <a:ext cx="1999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México 2013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4345" name="2 Marcador de contenido"/>
          <p:cNvSpPr txBox="1">
            <a:spLocks/>
          </p:cNvSpPr>
          <p:nvPr/>
        </p:nvSpPr>
        <p:spPr bwMode="auto">
          <a:xfrm>
            <a:off x="5580063" y="5876925"/>
            <a:ext cx="29527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12 de septiembre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336675" y="620713"/>
            <a:ext cx="3595688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Protestas contra la reforma educativa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1484783"/>
            <a:ext cx="3600400" cy="2695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2564904"/>
            <a:ext cx="4459104" cy="3152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77905" y="604514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8 Rectángulo redondeado"/>
          <p:cNvSpPr>
            <a:spLocks noChangeArrowheads="1"/>
          </p:cNvSpPr>
          <p:nvPr/>
        </p:nvSpPr>
        <p:spPr bwMode="auto">
          <a:xfrm>
            <a:off x="554713" y="1269400"/>
            <a:ext cx="8175764" cy="476564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138069" y="204404"/>
            <a:ext cx="28491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 sz="2000" b="1" dirty="0" smtClean="0">
                <a:solidFill>
                  <a:srgbClr val="646464"/>
                </a:solidFill>
              </a:rPr>
              <a:t>Primavera Árabe 2011</a:t>
            </a:r>
            <a:endParaRPr lang="es-CL" sz="2000" b="1" dirty="0">
              <a:solidFill>
                <a:srgbClr val="646464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 rot="10800000">
            <a:off x="250155" y="6336253"/>
            <a:ext cx="304558" cy="328109"/>
          </a:xfrm>
          <a:prstGeom prst="rightArrow">
            <a:avLst/>
          </a:prstGeom>
          <a:solidFill>
            <a:schemeClr val="bg1">
              <a:alpha val="13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Rectángulo">
            <a:hlinkClick r:id="" action="ppaction://hlinkshowjump?jump=nextslide"/>
          </p:cNvPr>
          <p:cNvSpPr/>
          <p:nvPr/>
        </p:nvSpPr>
        <p:spPr>
          <a:xfrm>
            <a:off x="7562626" y="6164132"/>
            <a:ext cx="1167851" cy="5056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Picture 2" descr="http://ugm.cl/ontherecord/wp-content/uploads/2012/06/libia_primavera-arab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02" y="1488646"/>
            <a:ext cx="4201839" cy="2597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revistagalileu.globo.com/Revista/Galileu2/foto/0,,65835978,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70" y="3076687"/>
            <a:ext cx="3850643" cy="2406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8 Rectángulo redondeado"/>
          <p:cNvSpPr>
            <a:spLocks noChangeArrowheads="1"/>
          </p:cNvSpPr>
          <p:nvPr/>
        </p:nvSpPr>
        <p:spPr bwMode="auto">
          <a:xfrm>
            <a:off x="463550" y="1741488"/>
            <a:ext cx="8339138" cy="4475162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Tx/>
              <a:buChar char="•"/>
            </a:pPr>
            <a:endParaRPr lang="es-CL" smtClean="0">
              <a:solidFill>
                <a:srgbClr val="FFFFFF"/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>
          <a:xfrm>
            <a:off x="857250" y="1760538"/>
            <a:ext cx="7653338" cy="427450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s-CL" sz="1400" dirty="0" smtClean="0">
                <a:latin typeface="Arial" charset="0"/>
                <a:ea typeface="ＭＳ Ｐゴシック" pitchFamily="-102" charset="-128"/>
              </a:rPr>
              <a:t>	</a:t>
            </a:r>
          </a:p>
          <a:p>
            <a:pPr>
              <a:buFont typeface="Arial" charset="0"/>
              <a:buNone/>
            </a:pPr>
            <a:endParaRPr lang="es-CL" sz="1400" dirty="0" smtClean="0">
              <a:latin typeface="Arial" charset="0"/>
              <a:ea typeface="ＭＳ Ｐゴシック" pitchFamily="-102" charset="-128"/>
            </a:endParaRPr>
          </a:p>
          <a:p>
            <a:pPr>
              <a:buFont typeface="Arial" charset="0"/>
              <a:buNone/>
            </a:pPr>
            <a:endParaRPr lang="es-CL" sz="1400" dirty="0" smtClean="0">
              <a:latin typeface="Arial" charset="0"/>
              <a:ea typeface="ＭＳ Ｐゴシック" pitchFamily="-102" charset="-128"/>
            </a:endParaRPr>
          </a:p>
          <a:p>
            <a:pPr algn="ctr">
              <a:buFont typeface="Arial" charset="0"/>
              <a:buNone/>
            </a:pP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Síntoma común: Desconfianza en el Estado</a:t>
            </a:r>
          </a:p>
          <a:p>
            <a:pPr>
              <a:buFont typeface="Arial" charset="0"/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buFont typeface="Arial" charset="0"/>
              <a:buNone/>
            </a:pP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Explicaciones:</a:t>
            </a:r>
          </a:p>
          <a:p>
            <a:pPr>
              <a:buFont typeface="Arial" charset="0"/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Fin del tránsito </a:t>
            </a:r>
            <a:r>
              <a:rPr lang="es-CL" sz="2000" b="1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weberiano</a:t>
            </a: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 (descalabros financieros estatales)</a:t>
            </a: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Sociedad de Desempeño</a:t>
            </a: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Sociedad de Redes</a:t>
            </a: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Sociedad del Ciudadano, no del Estado</a:t>
            </a:r>
          </a:p>
          <a:p>
            <a:pPr>
              <a:buFont typeface="Arial" charset="0"/>
              <a:buNone/>
            </a:pPr>
            <a:endParaRPr lang="es-CL" sz="18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1851025" y="831850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s-CL" sz="1800" b="1" dirty="0" smtClean="0">
                <a:solidFill>
                  <a:srgbClr val="646464"/>
                </a:solidFill>
                <a:cs typeface="Arial" charset="0"/>
              </a:rPr>
              <a:t>EJES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306513" y="1198563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7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331075" y="6357938"/>
            <a:ext cx="1700213" cy="4365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smtClean="0">
              <a:solidFill>
                <a:prstClr val="black"/>
              </a:solidFill>
              <a:latin typeface="Arial" charset="0"/>
              <a:ea typeface="ＭＳ Ｐゴシック" pitchFamily="-102" charset="-128"/>
            </a:endParaRPr>
          </a:p>
        </p:txBody>
      </p:sp>
      <p:pic>
        <p:nvPicPr>
          <p:cNvPr id="15368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927100"/>
            <a:ext cx="571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4.bp.blogspot.com/_SgAGJccU-uM/TJh7k1dz6FI/AAAAAAAAAIA/oxTLiOGbBQE/s1600/nube-palabras-etica-ciudadan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6" y="820840"/>
            <a:ext cx="7591507" cy="521632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9827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8 Rectángulo redondeado"/>
          <p:cNvSpPr>
            <a:spLocks noChangeArrowheads="1"/>
          </p:cNvSpPr>
          <p:nvPr/>
        </p:nvSpPr>
        <p:spPr bwMode="auto">
          <a:xfrm>
            <a:off x="463550" y="1741488"/>
            <a:ext cx="8339138" cy="4475162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Tx/>
              <a:buChar char="•"/>
            </a:pPr>
            <a:endParaRPr lang="es-CL" smtClean="0">
              <a:solidFill>
                <a:srgbClr val="FFFFFF"/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>
          <a:xfrm>
            <a:off x="857250" y="1760538"/>
            <a:ext cx="7653338" cy="427450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s-CL" sz="1400" dirty="0" smtClean="0">
                <a:latin typeface="Arial" charset="0"/>
                <a:ea typeface="ＭＳ Ｐゴシック" pitchFamily="-102" charset="-128"/>
              </a:rPr>
              <a:t>	</a:t>
            </a:r>
          </a:p>
          <a:p>
            <a:pPr>
              <a:buFont typeface="Arial" charset="0"/>
              <a:buNone/>
            </a:pPr>
            <a:endParaRPr lang="es-CL" sz="1400" dirty="0" smtClean="0">
              <a:latin typeface="Arial" charset="0"/>
              <a:ea typeface="ＭＳ Ｐゴシック" pitchFamily="-102" charset="-128"/>
            </a:endParaRP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Fin del tránsito </a:t>
            </a:r>
            <a:r>
              <a:rPr lang="es-CL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weberiano</a:t>
            </a: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 (descalabros financieros estatales)</a:t>
            </a:r>
          </a:p>
          <a:p>
            <a:pPr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2" charset="-128"/>
            </a:endParaRP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Sociedad de Desempeño</a:t>
            </a:r>
          </a:p>
          <a:p>
            <a:pPr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2" charset="-128"/>
            </a:endParaRP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Sociedad de Redes</a:t>
            </a:r>
          </a:p>
          <a:p>
            <a:pPr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2" charset="-128"/>
            </a:endParaRP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Sociedad del Ciudadano, no del Estado</a:t>
            </a:r>
          </a:p>
          <a:p>
            <a:pPr>
              <a:buFont typeface="Arial" charset="0"/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1851025" y="831850"/>
            <a:ext cx="3694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s-MX" sz="1800" b="1" dirty="0" smtClean="0">
                <a:solidFill>
                  <a:srgbClr val="646464"/>
                </a:solidFill>
                <a:cs typeface="Arial" charset="0"/>
              </a:rPr>
              <a:t>EVOLUCIONES A CONSIDERAR</a:t>
            </a:r>
            <a:endParaRPr lang="es-CL" sz="1800" b="1" dirty="0" smtClean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306513" y="1198563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7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331075" y="6357938"/>
            <a:ext cx="1700213" cy="4365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smtClean="0">
              <a:solidFill>
                <a:prstClr val="black"/>
              </a:solidFill>
              <a:latin typeface="Arial" charset="0"/>
              <a:ea typeface="ＭＳ Ｐゴシック" pitchFamily="-102" charset="-128"/>
            </a:endParaRPr>
          </a:p>
        </p:txBody>
      </p:sp>
      <p:pic>
        <p:nvPicPr>
          <p:cNvPr id="15368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927100"/>
            <a:ext cx="571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9827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8 Rectángulo redondeado"/>
          <p:cNvSpPr>
            <a:spLocks noChangeArrowheads="1"/>
          </p:cNvSpPr>
          <p:nvPr/>
        </p:nvSpPr>
        <p:spPr bwMode="auto">
          <a:xfrm>
            <a:off x="692150" y="1489587"/>
            <a:ext cx="8339138" cy="4475162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Tx/>
              <a:buChar char="•"/>
            </a:pPr>
            <a:endParaRPr lang="es-CL" smtClean="0">
              <a:solidFill>
                <a:srgbClr val="FFFFFF"/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>
          <a:xfrm>
            <a:off x="857250" y="1438787"/>
            <a:ext cx="7653338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s-CL" sz="1400" dirty="0" smtClean="0">
                <a:latin typeface="Arial" charset="0"/>
                <a:ea typeface="ＭＳ Ｐゴシック" pitchFamily="-102" charset="-128"/>
              </a:rPr>
              <a:t>	</a:t>
            </a: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Síntoma común: DESCONFIANZAS (no sólo en el Estado)</a:t>
            </a:r>
          </a:p>
          <a:p>
            <a:pPr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Necesidad de cambios y miedo a los cambios en el modelo de Gobernanza (articulación de un nuevo tipo de relaciones entre el Estado, la sociedad civil y el mercado)</a:t>
            </a:r>
          </a:p>
          <a:p>
            <a:pPr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Distintos países, distintas combinaciones</a:t>
            </a:r>
          </a:p>
          <a:p>
            <a:pPr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Herramientas constitutivas de transferencias de poder: probidad, transparencia, rendiciones de cuenta, participación ciudadana y control</a:t>
            </a:r>
          </a:p>
          <a:p>
            <a:pPr>
              <a:buFont typeface="Arial" charset="0"/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1851025" y="831850"/>
            <a:ext cx="1103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s-CL" sz="1800" b="1" dirty="0" smtClean="0">
                <a:solidFill>
                  <a:srgbClr val="646464"/>
                </a:solidFill>
                <a:cs typeface="Arial" charset="0"/>
              </a:rPr>
              <a:t>CLAVES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306513" y="1201182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7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331075" y="6357938"/>
            <a:ext cx="1700213" cy="4365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smtClean="0">
              <a:solidFill>
                <a:prstClr val="black"/>
              </a:solidFill>
              <a:latin typeface="Arial" charset="0"/>
              <a:ea typeface="ＭＳ Ｐゴシック" pitchFamily="-102" charset="-128"/>
            </a:endParaRPr>
          </a:p>
        </p:txBody>
      </p:sp>
      <p:pic>
        <p:nvPicPr>
          <p:cNvPr id="15368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927100"/>
            <a:ext cx="571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9827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8 Rectángulo redondeado"/>
          <p:cNvSpPr>
            <a:spLocks noChangeArrowheads="1"/>
          </p:cNvSpPr>
          <p:nvPr/>
        </p:nvSpPr>
        <p:spPr bwMode="auto">
          <a:xfrm>
            <a:off x="692150" y="1489587"/>
            <a:ext cx="8339138" cy="4475162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Tx/>
              <a:buChar char="•"/>
            </a:pPr>
            <a:endParaRPr lang="es-CL" dirty="0" smtClean="0">
              <a:solidFill>
                <a:srgbClr val="FFFFFF"/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>
          <a:xfrm>
            <a:off x="857250" y="1438787"/>
            <a:ext cx="7653338" cy="452596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El </a:t>
            </a: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control fiscal y su esencialidad (no ha cambiado), incorpora estándares, nuevas materias, interés ciudadano</a:t>
            </a:r>
          </a:p>
          <a:p>
            <a:pPr>
              <a:buNone/>
            </a:pP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buFont typeface="Wingdings" pitchFamily="2" charset="2"/>
              <a:buChar char="v"/>
            </a:pP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Cambio </a:t>
            </a: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del mandante (poder/poder vs. poder/ciudadano</a:t>
            </a: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): usos de informes, </a:t>
            </a:r>
            <a:r>
              <a:rPr lang="es-MX" sz="2000" b="1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visibilización</a:t>
            </a: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, oportunidad y </a:t>
            </a: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riesgos</a:t>
            </a:r>
          </a:p>
          <a:p>
            <a:pPr>
              <a:buNone/>
            </a:pP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buFont typeface="Wingdings" pitchFamily="2" charset="2"/>
              <a:buChar char="v"/>
            </a:pP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Cerramos asimetrías de </a:t>
            </a:r>
            <a:r>
              <a:rPr lang="es-MX" sz="2000" b="1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ＭＳ Ｐゴシック" pitchFamily="-102" charset="-128"/>
              </a:rPr>
              <a:t>información </a:t>
            </a: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buNone/>
            </a:pP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buFont typeface="Wingdings" pitchFamily="2" charset="2"/>
              <a:buChar char="v"/>
            </a:pP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-102" charset="0"/>
                <a:ea typeface="ＭＳ Ｐゴシック" pitchFamily="-102" charset="-128"/>
              </a:rPr>
              <a:t> Las huídas y novedades: ¿Acuerdos público privado, o el aprovechamiento de lo público por el privado?</a:t>
            </a:r>
          </a:p>
          <a:p>
            <a:pPr>
              <a:buFont typeface="Wingdings" pitchFamily="2" charset="2"/>
              <a:buChar char="v"/>
            </a:pP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pitchFamily="-102" charset="0"/>
              <a:ea typeface="ＭＳ Ｐゴシック" pitchFamily="-102" charset="-128"/>
            </a:endParaRPr>
          </a:p>
          <a:p>
            <a:pPr>
              <a:buFont typeface="Wingdings" pitchFamily="2" charset="2"/>
              <a:buChar char="v"/>
            </a:pP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-102" charset="0"/>
                <a:ea typeface="ＭＳ Ｐゴシック" pitchFamily="-102" charset="-128"/>
              </a:rPr>
              <a:t>Corrupción sofisticada y capacidades institucionales</a:t>
            </a: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pitchFamily="-102" charset="0"/>
              <a:ea typeface="ＭＳ Ｐゴシック" pitchFamily="-102" charset="-128"/>
            </a:endParaRPr>
          </a:p>
          <a:p>
            <a:pPr>
              <a:buFont typeface="Wingdings" pitchFamily="2" charset="2"/>
              <a:buChar char="v"/>
            </a:pPr>
            <a:endParaRPr lang="en-GB" dirty="0" smtClean="0"/>
          </a:p>
          <a:p>
            <a:pPr>
              <a:buFont typeface="Arial" charset="0"/>
              <a:buNone/>
            </a:pP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buFont typeface="Arial" charset="0"/>
              <a:buNone/>
            </a:pP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buFont typeface="Arial" charset="0"/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1878013" y="462518"/>
            <a:ext cx="4742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s-CL" sz="1800" b="1" dirty="0" smtClean="0">
                <a:solidFill>
                  <a:srgbClr val="646464"/>
                </a:solidFill>
                <a:cs typeface="Arial" charset="0"/>
              </a:rPr>
              <a:t>CONTROL Y EL NUEVO ROL DE LAS EFS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306513" y="927100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7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331075" y="6357938"/>
            <a:ext cx="1700213" cy="4365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smtClean="0">
              <a:solidFill>
                <a:prstClr val="black"/>
              </a:solidFill>
              <a:latin typeface="Arial" charset="0"/>
              <a:ea typeface="ＭＳ Ｐゴシック" pitchFamily="-102" charset="-128"/>
            </a:endParaRPr>
          </a:p>
        </p:txBody>
      </p:sp>
      <p:pic>
        <p:nvPicPr>
          <p:cNvPr id="15368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774700"/>
            <a:ext cx="571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9827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8 Rectángulo redondeado"/>
          <p:cNvSpPr>
            <a:spLocks noChangeArrowheads="1"/>
          </p:cNvSpPr>
          <p:nvPr/>
        </p:nvSpPr>
        <p:spPr bwMode="auto">
          <a:xfrm>
            <a:off x="692150" y="1489587"/>
            <a:ext cx="8339138" cy="4475162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Tx/>
              <a:buChar char="•"/>
            </a:pPr>
            <a:endParaRPr lang="es-CL" dirty="0" smtClean="0">
              <a:solidFill>
                <a:srgbClr val="FFFFFF"/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>
          <a:xfrm>
            <a:off x="857250" y="1438787"/>
            <a:ext cx="7653338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s-CL" sz="1400" dirty="0" smtClean="0">
                <a:latin typeface="Arial" charset="0"/>
                <a:ea typeface="ＭＳ Ｐゴシック" pitchFamily="-102" charset="-128"/>
              </a:rPr>
              <a:t>	</a:t>
            </a: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s-MX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Una buena nueva: ¿Por qué fracasan los países?</a:t>
            </a:r>
          </a:p>
          <a:p>
            <a:pPr>
              <a:lnSpc>
                <a:spcPct val="200000"/>
              </a:lnSpc>
              <a:buNone/>
            </a:pPr>
            <a:endParaRPr lang="es-MX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2" charset="-128"/>
            </a:endParaRPr>
          </a:p>
          <a:p>
            <a:pPr>
              <a:buFont typeface="Wingdings" pitchFamily="2" charset="2"/>
              <a:buChar char="q"/>
            </a:pPr>
            <a:r>
              <a:rPr lang="es-MX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La corrupción es la nueva forma de violación de los derechos humanos</a:t>
            </a:r>
          </a:p>
          <a:p>
            <a:pPr>
              <a:buNone/>
            </a:pPr>
            <a:endParaRPr lang="en-GB" dirty="0" smtClean="0"/>
          </a:p>
          <a:p>
            <a:pPr>
              <a:buFont typeface="Arial" charset="0"/>
              <a:buNone/>
            </a:pP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buFont typeface="Arial" charset="0"/>
              <a:buNone/>
            </a:pP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  <a:p>
            <a:pPr>
              <a:buFont typeface="Arial" charset="0"/>
              <a:buNone/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1851025" y="831850"/>
            <a:ext cx="2864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s-CL" sz="1800" b="1" dirty="0" smtClean="0">
                <a:solidFill>
                  <a:srgbClr val="646464"/>
                </a:solidFill>
                <a:cs typeface="Arial" charset="0"/>
              </a:rPr>
              <a:t>REFLEXIONES FINALES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306513" y="1201182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7" name="Rectangle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331075" y="6357938"/>
            <a:ext cx="1700213" cy="4365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smtClean="0">
              <a:solidFill>
                <a:prstClr val="black"/>
              </a:solidFill>
              <a:latin typeface="Arial" charset="0"/>
              <a:ea typeface="ＭＳ Ｐゴシック" pitchFamily="-102" charset="-128"/>
            </a:endParaRPr>
          </a:p>
        </p:txBody>
      </p:sp>
      <p:pic>
        <p:nvPicPr>
          <p:cNvPr id="15368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927100"/>
            <a:ext cx="571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9827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8 Rectángulo redondeado"/>
          <p:cNvSpPr>
            <a:spLocks noChangeArrowheads="1"/>
          </p:cNvSpPr>
          <p:nvPr/>
        </p:nvSpPr>
        <p:spPr bwMode="auto">
          <a:xfrm>
            <a:off x="1119188" y="1741488"/>
            <a:ext cx="7062787" cy="4168775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Tx/>
              <a:buChar char="•"/>
            </a:pPr>
            <a:endParaRPr lang="es-CL" smtClean="0">
              <a:solidFill>
                <a:srgbClr val="FFFFFF"/>
              </a:solidFill>
              <a:latin typeface="Arial" charset="0"/>
              <a:ea typeface="ＭＳ Ｐゴシック" pitchFamily="-102" charset="-128"/>
            </a:endParaRPr>
          </a:p>
        </p:txBody>
      </p:sp>
      <p:sp>
        <p:nvSpPr>
          <p:cNvPr id="27651" name="2 Marcador de contenido"/>
          <p:cNvSpPr>
            <a:spLocks/>
          </p:cNvSpPr>
          <p:nvPr/>
        </p:nvSpPr>
        <p:spPr bwMode="auto">
          <a:xfrm>
            <a:off x="1552575" y="2851150"/>
            <a:ext cx="614521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6075" indent="-346075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2" charset="-128"/>
              </a:rPr>
              <a:t>“Lo que embellece el desierto es que esconde un pozo en cualquier parte”</a:t>
            </a:r>
          </a:p>
        </p:txBody>
      </p:sp>
      <p:sp>
        <p:nvSpPr>
          <p:cNvPr id="27652" name="2 Marcador de contenido"/>
          <p:cNvSpPr>
            <a:spLocks/>
          </p:cNvSpPr>
          <p:nvPr/>
        </p:nvSpPr>
        <p:spPr bwMode="auto">
          <a:xfrm>
            <a:off x="5846763" y="4151313"/>
            <a:ext cx="17478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6075" indent="-346075" eaLnBrk="0" hangingPunct="0">
              <a:spcBef>
                <a:spcPct val="20000"/>
              </a:spcBef>
              <a:buFont typeface="Arial" charset="0"/>
              <a:buNone/>
            </a:pPr>
            <a:r>
              <a:rPr lang="es-CL" sz="1400" b="1" dirty="0" smtClean="0">
                <a:solidFill>
                  <a:prstClr val="black"/>
                </a:solidFill>
                <a:latin typeface="Arial" charset="0"/>
                <a:ea typeface="ＭＳ Ｐゴシック" pitchFamily="-102" charset="-128"/>
              </a:rPr>
              <a:t>El Principito</a:t>
            </a:r>
          </a:p>
        </p:txBody>
      </p:sp>
      <p:sp>
        <p:nvSpPr>
          <p:cNvPr id="27653" name="Rectangle 8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331075" y="6357938"/>
            <a:ext cx="1700213" cy="4365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smtClean="0">
              <a:solidFill>
                <a:prstClr val="black"/>
              </a:solidFill>
              <a:latin typeface="Arial" charset="0"/>
              <a:ea typeface="ＭＳ Ｐゴシック" pitchFamily="-102" charset="-128"/>
            </a:endParaRPr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4549775"/>
            <a:ext cx="20002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32378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ndo1280x1024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1393825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smtClean="0">
              <a:solidFill>
                <a:srgbClr val="000000"/>
              </a:solidFill>
              <a:ea typeface="ＭＳ Ｐゴシック" pitchFamily="-105" charset="-128"/>
              <a:cs typeface="+mn-cs"/>
            </a:endParaRP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-87084" y="31061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-128"/>
              </a:rPr>
              <a:t>Muchas gracias</a:t>
            </a:r>
          </a:p>
        </p:txBody>
      </p:sp>
    </p:spTree>
    <p:extLst>
      <p:ext uri="{BB962C8B-B14F-4D97-AF65-F5344CB8AC3E}">
        <p14:creationId xmlns="" xmlns:p14="http://schemas.microsoft.com/office/powerpoint/2010/main" val="26905098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77905" y="604514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8 Rectángulo redondeado"/>
          <p:cNvSpPr>
            <a:spLocks noChangeArrowheads="1"/>
          </p:cNvSpPr>
          <p:nvPr/>
        </p:nvSpPr>
        <p:spPr bwMode="auto">
          <a:xfrm>
            <a:off x="554713" y="1269400"/>
            <a:ext cx="8175764" cy="476564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138069" y="204404"/>
            <a:ext cx="28491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2000" b="1" dirty="0" smtClean="0">
                <a:solidFill>
                  <a:srgbClr val="646464"/>
                </a:solidFill>
              </a:rPr>
              <a:t>Primavera Árabe 2011</a:t>
            </a:r>
            <a:endParaRPr lang="es-CL" sz="2000" b="1" dirty="0">
              <a:solidFill>
                <a:srgbClr val="646464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 rot="10800000">
            <a:off x="250155" y="6336253"/>
            <a:ext cx="304558" cy="328109"/>
          </a:xfrm>
          <a:prstGeom prst="rightArrow">
            <a:avLst/>
          </a:prstGeom>
          <a:solidFill>
            <a:schemeClr val="bg1">
              <a:alpha val="13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Rectángulo">
            <a:hlinkClick r:id="" action="ppaction://hlinkshowjump?jump=nextslide"/>
          </p:cNvPr>
          <p:cNvSpPr/>
          <p:nvPr/>
        </p:nvSpPr>
        <p:spPr>
          <a:xfrm>
            <a:off x="7562626" y="6164132"/>
            <a:ext cx="1167851" cy="5056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054" name="Picture 6" descr="http://www.fatoseboatos.net/wp-content/uploads/2012/11/Primavera-%C3%81rabe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79" y="3106346"/>
            <a:ext cx="38100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http://veja.abril.com.br/blog/augusto-nunes/files/2011/08/libia-kadafi-20110822-size-5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52" y="1508588"/>
            <a:ext cx="4682941" cy="2635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6" descr="http://img.estadao.com.br/topicos/imagens/300x225/cidadao_emprego_tunis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60" y="3253984"/>
            <a:ext cx="285750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458825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77905" y="604514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8 Rectángulo redondeado"/>
          <p:cNvSpPr>
            <a:spLocks noChangeArrowheads="1"/>
          </p:cNvSpPr>
          <p:nvPr/>
        </p:nvSpPr>
        <p:spPr bwMode="auto">
          <a:xfrm>
            <a:off x="753034" y="1011218"/>
            <a:ext cx="7977845" cy="5023821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138069" y="204404"/>
            <a:ext cx="28491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sz="2000" b="1" dirty="0" smtClean="0">
                <a:solidFill>
                  <a:srgbClr val="646464"/>
                </a:solidFill>
              </a:rPr>
              <a:t>Primavera Árabe 2011</a:t>
            </a:r>
            <a:endParaRPr lang="es-CL" sz="2000" b="1" dirty="0">
              <a:solidFill>
                <a:srgbClr val="646464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 rot="10800000">
            <a:off x="250155" y="6336253"/>
            <a:ext cx="304558" cy="328109"/>
          </a:xfrm>
          <a:prstGeom prst="rightArrow">
            <a:avLst/>
          </a:prstGeom>
          <a:solidFill>
            <a:schemeClr val="bg1">
              <a:alpha val="13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Rectángulo">
            <a:hlinkClick r:id="" action="ppaction://hlinkshowjump?jump=nextslide"/>
          </p:cNvPr>
          <p:cNvSpPr/>
          <p:nvPr/>
        </p:nvSpPr>
        <p:spPr>
          <a:xfrm>
            <a:off x="7562626" y="6164132"/>
            <a:ext cx="1167851" cy="5056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3080" name="Picture 8" descr="http://www.unitedexplanations.org/wp-content/uploads/2012/05/arab-spri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95" y="3820418"/>
            <a:ext cx="3288482" cy="1696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2" name="Picture 10" descr="http://1.bp.blogspot.com/-QXh2vtaOaJY/TVnSF_qu43I/AAAAAAAAAGc/27iF1XVGsHk/s1600/8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93" y="1106407"/>
            <a:ext cx="4641504" cy="2962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://zetaestaticos.com/leon/img/noticias/0/678/678364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81" y="3820418"/>
            <a:ext cx="3641514" cy="2183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4" name="Picture 12" descr="http://pantokrator.org.br/po/wp-content/uploads/2012/02/primavera-arab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97" y="1323190"/>
            <a:ext cx="2856985" cy="1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245765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77905" y="604514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8 Rectángulo redondeado"/>
          <p:cNvSpPr>
            <a:spLocks noChangeArrowheads="1"/>
          </p:cNvSpPr>
          <p:nvPr/>
        </p:nvSpPr>
        <p:spPr bwMode="auto">
          <a:xfrm>
            <a:off x="554713" y="1269400"/>
            <a:ext cx="8175764" cy="476564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860199" y="204404"/>
            <a:ext cx="42838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 sz="2000" b="1" dirty="0" smtClean="0">
                <a:solidFill>
                  <a:srgbClr val="646464"/>
                </a:solidFill>
              </a:rPr>
              <a:t>Movimiento estudiantil Chile 2011</a:t>
            </a:r>
            <a:endParaRPr lang="es-CL" sz="2000" b="1" dirty="0">
              <a:solidFill>
                <a:srgbClr val="646464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 rot="10800000">
            <a:off x="250155" y="6336253"/>
            <a:ext cx="304558" cy="328109"/>
          </a:xfrm>
          <a:prstGeom prst="rightArrow">
            <a:avLst/>
          </a:prstGeom>
          <a:solidFill>
            <a:schemeClr val="bg1">
              <a:alpha val="13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Rectángulo">
            <a:hlinkClick r:id="" action="ppaction://hlinkshowjump?jump=nextslide"/>
          </p:cNvPr>
          <p:cNvSpPr/>
          <p:nvPr/>
        </p:nvSpPr>
        <p:spPr>
          <a:xfrm>
            <a:off x="7562626" y="6164132"/>
            <a:ext cx="1167851" cy="5056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098" name="Picture 2" descr="http://www.fepucv.cl/wp-content/uploads/2012/01/325061_299162683459659_100000977887259_843694_19661815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39" y="1381442"/>
            <a:ext cx="5686425" cy="379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://www.elmartutino.cl/sites/elmartutino.cl/files/imagecache/380x285/imagen_noticia/protesta-estudiant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64" y="3007976"/>
            <a:ext cx="3810000" cy="2714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875856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77905" y="604514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8 Rectángulo redondeado"/>
          <p:cNvSpPr>
            <a:spLocks noChangeArrowheads="1"/>
          </p:cNvSpPr>
          <p:nvPr/>
        </p:nvSpPr>
        <p:spPr bwMode="auto">
          <a:xfrm>
            <a:off x="554713" y="1269400"/>
            <a:ext cx="8175764" cy="4765640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sp>
        <p:nvSpPr>
          <p:cNvPr id="8" name="7 Flecha derecha"/>
          <p:cNvSpPr/>
          <p:nvPr/>
        </p:nvSpPr>
        <p:spPr>
          <a:xfrm rot="10800000">
            <a:off x="250155" y="6336253"/>
            <a:ext cx="304558" cy="328109"/>
          </a:xfrm>
          <a:prstGeom prst="rightArrow">
            <a:avLst/>
          </a:prstGeom>
          <a:solidFill>
            <a:schemeClr val="bg1">
              <a:alpha val="13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Rectángulo">
            <a:hlinkClick r:id="" action="ppaction://hlinkshowjump?jump=nextslide"/>
          </p:cNvPr>
          <p:cNvSpPr/>
          <p:nvPr/>
        </p:nvSpPr>
        <p:spPr>
          <a:xfrm>
            <a:off x="7562626" y="6164132"/>
            <a:ext cx="1167851" cy="5056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122" name="Picture 2" descr="http://bucket2.clanacion.com.ar/anexos/fotos/24/protestas-en-chile-1414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07" y="1531750"/>
            <a:ext cx="5008095" cy="3162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://3.bp.blogspot.com/_LigZk6vpmvk/TA7AcihEudI/AAAAAAAAAKg/45nNorwmRGc/s1600/18638_greciastudents_movement_0%5B1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93" y="1531750"/>
            <a:ext cx="2469598" cy="3465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860199" y="204404"/>
            <a:ext cx="42838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 sz="2000" b="1" dirty="0" smtClean="0">
                <a:solidFill>
                  <a:srgbClr val="646464"/>
                </a:solidFill>
              </a:rPr>
              <a:t>Movimiento estudiantil Chile 2011</a:t>
            </a:r>
            <a:endParaRPr lang="es-CL" sz="2000" b="1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7214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77905" y="604514"/>
            <a:ext cx="4752975" cy="0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8 Rectángulo redondeado"/>
          <p:cNvSpPr>
            <a:spLocks noChangeArrowheads="1"/>
          </p:cNvSpPr>
          <p:nvPr/>
        </p:nvSpPr>
        <p:spPr bwMode="auto">
          <a:xfrm>
            <a:off x="720761" y="753035"/>
            <a:ext cx="7702477" cy="5583218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sp>
        <p:nvSpPr>
          <p:cNvPr id="8" name="7 Flecha derecha"/>
          <p:cNvSpPr/>
          <p:nvPr/>
        </p:nvSpPr>
        <p:spPr>
          <a:xfrm rot="10800000">
            <a:off x="250155" y="6336253"/>
            <a:ext cx="304558" cy="328109"/>
          </a:xfrm>
          <a:prstGeom prst="rightArrow">
            <a:avLst/>
          </a:prstGeom>
          <a:solidFill>
            <a:schemeClr val="bg1">
              <a:alpha val="13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Rectángulo">
            <a:hlinkClick r:id="" action="ppaction://hlinkshowjump?jump=nextslide"/>
          </p:cNvPr>
          <p:cNvSpPr/>
          <p:nvPr/>
        </p:nvSpPr>
        <p:spPr>
          <a:xfrm>
            <a:off x="7562626" y="6164132"/>
            <a:ext cx="1167851" cy="5056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146" name="Picture 2" descr="http://www.24horas.cl/internacional/article283957.ece/ALTERNATES/w620h350/BBC+Mundo+analiza+al+movimiento+estudiantil+chiile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67" y="915461"/>
            <a:ext cx="4954905" cy="2796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://www.radionuevomundo.cl/wp-content/uploads/2011/11/secundari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32" y="3712452"/>
            <a:ext cx="3492839" cy="2334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http://www.cinepata.com/wp-content/uploads/2012/10/IMG_04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67" y="3583355"/>
            <a:ext cx="3179661" cy="2386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http://www.elmorrocotudo.cl/sites/elmorrocotudo.cl/files/imagecache/380x285/imagen_noticia/gy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49" r="8325"/>
          <a:stretch/>
        </p:blipFill>
        <p:spPr bwMode="auto">
          <a:xfrm>
            <a:off x="5617992" y="1406615"/>
            <a:ext cx="2373433" cy="2175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860199" y="223752"/>
            <a:ext cx="42838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 sz="2000" b="1" dirty="0" smtClean="0">
                <a:solidFill>
                  <a:srgbClr val="646464"/>
                </a:solidFill>
              </a:rPr>
              <a:t>Movimiento estudiantil Chile 2011</a:t>
            </a:r>
            <a:endParaRPr lang="es-CL" sz="2000" b="1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1268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8 Rectángulo redondeado"/>
          <p:cNvSpPr>
            <a:spLocks noChangeArrowheads="1"/>
          </p:cNvSpPr>
          <p:nvPr/>
        </p:nvSpPr>
        <p:spPr bwMode="auto">
          <a:xfrm>
            <a:off x="684213" y="1052513"/>
            <a:ext cx="8135937" cy="5256212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6659563" y="5949950"/>
            <a:ext cx="1873250" cy="358775"/>
          </a:xfrm>
        </p:spPr>
        <p:txBody>
          <a:bodyPr/>
          <a:lstStyle/>
          <a:p>
            <a:pPr algn="r">
              <a:buClr>
                <a:srgbClr val="FF6600"/>
              </a:buClr>
              <a:buFontTx/>
              <a:buNone/>
            </a:pPr>
            <a:r>
              <a:rPr lang="es-CL" sz="1400" smtClean="0">
                <a:ea typeface="ＭＳ Ｐゴシック" pitchFamily="34" charset="-128"/>
              </a:rPr>
              <a:t>17 agosto de 2013</a:t>
            </a:r>
          </a:p>
          <a:p>
            <a:pPr>
              <a:buClr>
                <a:srgbClr val="FF6600"/>
              </a:buClr>
              <a:buFontTx/>
              <a:buNone/>
            </a:pPr>
            <a:r>
              <a:rPr lang="es-CL" sz="1400" smtClean="0">
                <a:ea typeface="ＭＳ Ｐゴシック" pitchFamily="34" charset="-128"/>
              </a:rPr>
              <a:t>	</a:t>
            </a:r>
          </a:p>
          <a:p>
            <a:pPr>
              <a:buClr>
                <a:srgbClr val="FF6600"/>
              </a:buClr>
              <a:buFontTx/>
              <a:buNone/>
            </a:pPr>
            <a:r>
              <a:rPr lang="es-CL" sz="1400" smtClean="0">
                <a:ea typeface="ＭＳ Ｐゴシック" pitchFamily="34" charset="-128"/>
              </a:rPr>
              <a:t>	</a:t>
            </a:r>
          </a:p>
          <a:p>
            <a:pPr>
              <a:buClr>
                <a:srgbClr val="FF6600"/>
              </a:buClr>
              <a:buFont typeface="Wingdings" pitchFamily="2" charset="2"/>
              <a:buChar char="q"/>
            </a:pPr>
            <a:endParaRPr lang="es-CL" sz="1400" smtClean="0">
              <a:ea typeface="ＭＳ Ｐゴシック" pitchFamily="34" charset="-128"/>
            </a:endParaRPr>
          </a:p>
        </p:txBody>
      </p:sp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6690298" y="159048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Egipto 2013 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755760"/>
            <a:ext cx="5626525" cy="3121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5" y="1124744"/>
            <a:ext cx="3960440" cy="2197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ángulo 14"/>
          <p:cNvSpPr/>
          <p:nvPr/>
        </p:nvSpPr>
        <p:spPr>
          <a:xfrm>
            <a:off x="1309688" y="620713"/>
            <a:ext cx="3983037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Manifestaciones a favor y contra de </a:t>
            </a:r>
            <a:r>
              <a:rPr lang="es-ES_tradnl" sz="1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Morsi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8 Rectángulo redondeado"/>
          <p:cNvSpPr>
            <a:spLocks noChangeArrowheads="1"/>
          </p:cNvSpPr>
          <p:nvPr/>
        </p:nvSpPr>
        <p:spPr bwMode="auto">
          <a:xfrm>
            <a:off x="684213" y="981075"/>
            <a:ext cx="8208962" cy="5400675"/>
          </a:xfrm>
          <a:prstGeom prst="roundRect">
            <a:avLst>
              <a:gd name="adj" fmla="val 3412"/>
            </a:avLst>
          </a:prstGeom>
          <a:solidFill>
            <a:schemeClr val="bg1">
              <a:alpha val="67058"/>
            </a:schemeClr>
          </a:solidFill>
          <a:ln w="25400">
            <a:solidFill>
              <a:srgbClr val="D9D9D9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s-ES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6732588" y="158751"/>
            <a:ext cx="1911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 sz="2400" b="1" dirty="0" smtClean="0">
                <a:solidFill>
                  <a:srgbClr val="646464"/>
                </a:solidFill>
                <a:cs typeface="Arial" charset="0"/>
              </a:rPr>
              <a:t>Egipto 2013</a:t>
            </a:r>
            <a:endParaRPr lang="es-CL" sz="2400" b="1" dirty="0">
              <a:solidFill>
                <a:srgbClr val="646464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331913" y="620713"/>
            <a:ext cx="7134225" cy="0"/>
          </a:xfrm>
          <a:prstGeom prst="line">
            <a:avLst/>
          </a:prstGeom>
          <a:ln w="22225">
            <a:solidFill>
              <a:srgbClr val="FF9933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s-ES_tradnl">
              <a:cs typeface="ＭＳ Ｐゴシック" charset="-128"/>
            </a:endParaRPr>
          </a:p>
        </p:txBody>
      </p:sp>
      <p:sp>
        <p:nvSpPr>
          <p:cNvPr id="9" name="8 Rectángulo">
            <a:hlinkClick r:id="rId2" action="ppaction://hlinksldjump"/>
          </p:cNvPr>
          <p:cNvSpPr/>
          <p:nvPr/>
        </p:nvSpPr>
        <p:spPr>
          <a:xfrm>
            <a:off x="7380288" y="6453188"/>
            <a:ext cx="1655762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" name="7 Rectángulo">
            <a:hlinkClick r:id="rId3" action="ppaction://hlinkfile"/>
          </p:cNvPr>
          <p:cNvSpPr/>
          <p:nvPr/>
        </p:nvSpPr>
        <p:spPr>
          <a:xfrm>
            <a:off x="5219700" y="2493963"/>
            <a:ext cx="1439863" cy="2143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" name="9 Rectángulo">
            <a:hlinkClick r:id="rId4" action="ppaction://hlinkfile"/>
          </p:cNvPr>
          <p:cNvSpPr/>
          <p:nvPr/>
        </p:nvSpPr>
        <p:spPr>
          <a:xfrm>
            <a:off x="6227763" y="4003675"/>
            <a:ext cx="136842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10 Rectángulo">
            <a:hlinkClick r:id="rId5" action="ppaction://hlinkfile"/>
          </p:cNvPr>
          <p:cNvSpPr/>
          <p:nvPr/>
        </p:nvSpPr>
        <p:spPr>
          <a:xfrm>
            <a:off x="3708400" y="2781300"/>
            <a:ext cx="1223963" cy="21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1" y="1321048"/>
            <a:ext cx="7693416" cy="426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9" y="1393056"/>
            <a:ext cx="4143410" cy="2298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07" name="2 Marcador de contenido"/>
          <p:cNvSpPr txBox="1">
            <a:spLocks/>
          </p:cNvSpPr>
          <p:nvPr/>
        </p:nvSpPr>
        <p:spPr bwMode="auto">
          <a:xfrm>
            <a:off x="6732588" y="5949950"/>
            <a:ext cx="187166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17 agosto de 2013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</a:pPr>
            <a:r>
              <a:rPr lang="es-CL" sz="1400">
                <a:solidFill>
                  <a:schemeClr val="tx1"/>
                </a:solidFill>
              </a:rPr>
              <a:t>	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q"/>
            </a:pPr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309688" y="620713"/>
            <a:ext cx="3983037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Manifestaciones a favor y contra de </a:t>
            </a:r>
            <a:r>
              <a:rPr lang="es-ES_tradnl" sz="1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ＭＳ Ｐゴシック" charset="0"/>
              </a:rPr>
              <a:t>Morsi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1856</TotalTime>
  <Words>290</Words>
  <Application>Microsoft Office PowerPoint</Application>
  <PresentationFormat>Presentación en pantalla (4:3)</PresentationFormat>
  <Paragraphs>225</Paragraphs>
  <Slides>26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1_Tema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Company>Contraloria General de la Republica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Cecilia Alejandra Villalon Flores</dc:creator>
  <cp:lastModifiedBy>CGR</cp:lastModifiedBy>
  <cp:revision>162</cp:revision>
  <dcterms:created xsi:type="dcterms:W3CDTF">2012-02-16T14:12:17Z</dcterms:created>
  <dcterms:modified xsi:type="dcterms:W3CDTF">2013-09-24T20:57:35Z</dcterms:modified>
</cp:coreProperties>
</file>